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95" r:id="rId2"/>
    <p:sldId id="275" r:id="rId3"/>
    <p:sldId id="511" r:id="rId4"/>
    <p:sldId id="262" r:id="rId5"/>
    <p:sldId id="256" r:id="rId6"/>
    <p:sldId id="360" r:id="rId7"/>
    <p:sldId id="457" r:id="rId8"/>
    <p:sldId id="458" r:id="rId9"/>
    <p:sldId id="459" r:id="rId10"/>
    <p:sldId id="453" r:id="rId11"/>
    <p:sldId id="487" r:id="rId12"/>
    <p:sldId id="341" r:id="rId13"/>
    <p:sldId id="303" r:id="rId14"/>
    <p:sldId id="304" r:id="rId15"/>
    <p:sldId id="278" r:id="rId16"/>
    <p:sldId id="270" r:id="rId17"/>
    <p:sldId id="302" r:id="rId18"/>
    <p:sldId id="297" r:id="rId19"/>
    <p:sldId id="299" r:id="rId20"/>
    <p:sldId id="460" r:id="rId21"/>
    <p:sldId id="461" r:id="rId22"/>
    <p:sldId id="462" r:id="rId23"/>
    <p:sldId id="298" r:id="rId24"/>
    <p:sldId id="300" r:id="rId25"/>
    <p:sldId id="463" r:id="rId26"/>
    <p:sldId id="464" r:id="rId27"/>
    <p:sldId id="279" r:id="rId28"/>
    <p:sldId id="301" r:id="rId29"/>
    <p:sldId id="345" r:id="rId30"/>
    <p:sldId id="306" r:id="rId31"/>
    <p:sldId id="310" r:id="rId32"/>
    <p:sldId id="465" r:id="rId33"/>
    <p:sldId id="466" r:id="rId34"/>
    <p:sldId id="309" r:id="rId35"/>
    <p:sldId id="313" r:id="rId36"/>
    <p:sldId id="471" r:id="rId37"/>
    <p:sldId id="469" r:id="rId38"/>
    <p:sldId id="472" r:id="rId39"/>
    <p:sldId id="470" r:id="rId40"/>
    <p:sldId id="473" r:id="rId41"/>
    <p:sldId id="474" r:id="rId42"/>
    <p:sldId id="312" r:id="rId43"/>
    <p:sldId id="316" r:id="rId44"/>
    <p:sldId id="311" r:id="rId45"/>
    <p:sldId id="475" r:id="rId46"/>
    <p:sldId id="467" r:id="rId47"/>
    <p:sldId id="468" r:id="rId48"/>
    <p:sldId id="276" r:id="rId49"/>
    <p:sldId id="456" r:id="rId50"/>
    <p:sldId id="280" r:id="rId51"/>
    <p:sldId id="319" r:id="rId52"/>
    <p:sldId id="318" r:id="rId53"/>
    <p:sldId id="322" r:id="rId54"/>
    <p:sldId id="478" r:id="rId55"/>
    <p:sldId id="484" r:id="rId56"/>
    <p:sldId id="485" r:id="rId57"/>
    <p:sldId id="261" r:id="rId58"/>
    <p:sldId id="320" r:id="rId59"/>
    <p:sldId id="479" r:id="rId60"/>
    <p:sldId id="325" r:id="rId61"/>
    <p:sldId id="476" r:id="rId62"/>
    <p:sldId id="477" r:id="rId63"/>
    <p:sldId id="480" r:id="rId64"/>
    <p:sldId id="481" r:id="rId65"/>
    <p:sldId id="333" r:id="rId66"/>
    <p:sldId id="334" r:id="rId67"/>
    <p:sldId id="335" r:id="rId68"/>
    <p:sldId id="336" r:id="rId69"/>
    <p:sldId id="486" r:id="rId70"/>
    <p:sldId id="482" r:id="rId71"/>
    <p:sldId id="483" r:id="rId72"/>
    <p:sldId id="283" r:id="rId73"/>
    <p:sldId id="488" r:id="rId74"/>
    <p:sldId id="489" r:id="rId75"/>
    <p:sldId id="491" r:id="rId76"/>
    <p:sldId id="492" r:id="rId77"/>
    <p:sldId id="493" r:id="rId78"/>
    <p:sldId id="494" r:id="rId79"/>
    <p:sldId id="490" r:id="rId80"/>
    <p:sldId id="498" r:id="rId81"/>
    <p:sldId id="500" r:id="rId82"/>
    <p:sldId id="499" r:id="rId83"/>
    <p:sldId id="497" r:id="rId84"/>
    <p:sldId id="495" r:id="rId85"/>
    <p:sldId id="501" r:id="rId86"/>
    <p:sldId id="503" r:id="rId87"/>
    <p:sldId id="504" r:id="rId88"/>
    <p:sldId id="505" r:id="rId89"/>
    <p:sldId id="506" r:id="rId90"/>
    <p:sldId id="509" r:id="rId91"/>
    <p:sldId id="496" r:id="rId92"/>
    <p:sldId id="507" r:id="rId93"/>
    <p:sldId id="508" r:id="rId94"/>
    <p:sldId id="416" r:id="rId95"/>
    <p:sldId id="451" r:id="rId96"/>
    <p:sldId id="363" r:id="rId97"/>
    <p:sldId id="510" r:id="rId98"/>
    <p:sldId id="454" r:id="rId99"/>
    <p:sldId id="263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2"/>
    <p:restoredTop sz="86347"/>
  </p:normalViewPr>
  <p:slideViewPr>
    <p:cSldViewPr snapToGrid="0" snapToObjects="1">
      <p:cViewPr>
        <p:scale>
          <a:sx n="70" d="100"/>
          <a:sy n="70" d="100"/>
        </p:scale>
        <p:origin x="202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5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bitcoin =: ". &gt; 1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bitstampUSDsmall.csv</a:t>
            </a:r>
            <a:r>
              <a:rPr lang="en-US" dirty="0" smtClean="0"/>
              <a:t>'</a:t>
            </a:r>
          </a:p>
          <a:p>
            <a:endParaRPr lang="en-US" dirty="0" smtClean="0"/>
          </a:p>
          <a:p>
            <a:r>
              <a:rPr lang="en-US" dirty="0" smtClean="0"/>
              <a:t>(seated) challenge: if I bought $100 of bitcoin at the beginning, how much are they worth now?</a:t>
            </a:r>
          </a:p>
          <a:p>
            <a:endParaRPr lang="en-US" dirty="0" smtClean="0"/>
          </a:p>
          <a:p>
            <a:r>
              <a:rPr lang="fr-FR" dirty="0" err="1" smtClean="0"/>
              <a:t>btc</a:t>
            </a:r>
            <a:r>
              <a:rPr lang="fr-FR" dirty="0" smtClean="0"/>
              <a:t> =: 100 % {. bitcoin</a:t>
            </a:r>
          </a:p>
          <a:p>
            <a:r>
              <a:rPr lang="fr-FR" dirty="0" err="1" smtClean="0"/>
              <a:t>btcNow</a:t>
            </a:r>
            <a:r>
              <a:rPr lang="fr-FR" dirty="0" smtClean="0"/>
              <a:t> =: </a:t>
            </a:r>
            <a:r>
              <a:rPr lang="fr-FR" dirty="0" err="1" smtClean="0"/>
              <a:t>btc</a:t>
            </a:r>
            <a:r>
              <a:rPr lang="fr-FR" dirty="0" smtClean="0"/>
              <a:t> * {. |. bitcoin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26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0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88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0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4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8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92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41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1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0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14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8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55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98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 averages over (nearly) each week: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</a:t>
            </a:r>
            <a:r>
              <a:rPr lang="en-US" dirty="0" smtClean="0"/>
              <a:t> =: (-(6*24*7)) </a:t>
            </a:r>
            <a:r>
              <a:rPr lang="en-US" dirty="0" err="1" smtClean="0"/>
              <a:t>avg</a:t>
            </a:r>
            <a:r>
              <a:rPr lang="en-US" dirty="0" smtClean="0"/>
              <a:t>\ bitcoin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42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1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biggest week drop?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btcWeeklyChanges</a:t>
            </a:r>
            <a:r>
              <a:rPr lang="en-US" dirty="0" smtClean="0"/>
              <a:t> =: 2 -~/\ </a:t>
            </a:r>
            <a:r>
              <a:rPr lang="en-US" dirty="0" err="1" smtClean="0"/>
              <a:t>btcWeekly</a:t>
            </a:r>
            <a:endParaRPr lang="en-US" dirty="0" smtClean="0"/>
          </a:p>
          <a:p>
            <a:r>
              <a:rPr lang="en-US" dirty="0" smtClean="0"/>
              <a:t>	&lt;./ </a:t>
            </a:r>
            <a:r>
              <a:rPr lang="en-US" dirty="0" err="1" smtClean="0"/>
              <a:t>btcWeeklyChanges</a:t>
            </a:r>
            <a:endParaRPr lang="en-US" dirty="0" smtClean="0"/>
          </a:p>
          <a:p>
            <a:r>
              <a:rPr lang="en-US" dirty="0" smtClean="0"/>
              <a:t>and biggest week gain?</a:t>
            </a:r>
          </a:p>
          <a:p>
            <a:r>
              <a:rPr lang="en-US" dirty="0" smtClean="0"/>
              <a:t>	&gt;./ </a:t>
            </a:r>
            <a:r>
              <a:rPr lang="en-US" dirty="0" err="1" smtClean="0"/>
              <a:t>btcWeeklyChanges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864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8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Relationship Id="rId9" Type="http://schemas.openxmlformats.org/officeDocument/2006/relationships/image" Target="../media/image31.png"/><Relationship Id="rId10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9" Type="http://schemas.openxmlformats.org/officeDocument/2006/relationships/image" Target="../media/image12.png"/><Relationship Id="rId10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Relationship Id="rId9" Type="http://schemas.openxmlformats.org/officeDocument/2006/relationships/image" Target="../media/image24.png"/><Relationship Id="rId10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00743" y="644071"/>
            <a:ext cx="11136086" cy="54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084" y="1026161"/>
            <a:ext cx="1041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Statements are exactly one line long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Numbers may be written </a:t>
            </a:r>
            <a:r>
              <a:rPr lang="en-US" sz="3600" dirty="0" smtClean="0">
                <a:solidFill>
                  <a:schemeClr val="accent4"/>
                </a:solidFill>
              </a:rPr>
              <a:t>2, _2, 0.5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Adjacent numbers make </a:t>
            </a:r>
            <a:r>
              <a:rPr lang="en-US" sz="3600" dirty="0" smtClean="0">
                <a:solidFill>
                  <a:schemeClr val="bg1"/>
                </a:solidFill>
              </a:rPr>
              <a:t>an array (list): </a:t>
            </a:r>
            <a:r>
              <a:rPr lang="en-US" sz="3600" dirty="0" smtClean="0">
                <a:solidFill>
                  <a:schemeClr val="accent4"/>
                </a:solidFill>
              </a:rPr>
              <a:t>3 _5 2.333 7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Everything else is a “word”: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Verbs: </a:t>
            </a:r>
            <a:r>
              <a:rPr lang="en-US" sz="3600" dirty="0" smtClean="0">
                <a:solidFill>
                  <a:schemeClr val="accent4"/>
                </a:solidFill>
              </a:rPr>
              <a:t>+, -, %,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Adverbs: </a:t>
            </a:r>
            <a:r>
              <a:rPr lang="en-US" sz="36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Others: </a:t>
            </a:r>
            <a:r>
              <a:rPr lang="en-US" sz="36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Right-to-left evaluation: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5885" y="855890"/>
            <a:ext cx="7753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6:00-6:30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6:30-6:40 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6:40-7:10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7:10-7:20 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7:20-7:50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7:50-8:00 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8:00-8:30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8:30-8:40 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8:40-9:00</a:t>
            </a: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4-3+2 (which = 3). Try </a:t>
            </a:r>
            <a:r>
              <a:rPr lang="en-US" sz="2800" b="1" dirty="0" err="1" smtClean="0">
                <a:solidFill>
                  <a:schemeClr val="bg1"/>
                </a:solidFill>
              </a:rPr>
              <a:t>reorderings</a:t>
            </a:r>
            <a:r>
              <a:rPr lang="en-US" sz="2800" b="1" dirty="0" smtClean="0">
                <a:solidFill>
                  <a:schemeClr val="bg1"/>
                </a:solidFill>
              </a:rPr>
              <a:t>: 4+2-3, etc.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7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average 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average of 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921898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921897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921897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921896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921895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921900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921897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4776707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4776706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4776706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4776704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4776704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4776704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</a:t>
            </a:r>
            <a:r>
              <a:rPr lang="en-US" sz="3600" dirty="0" smtClean="0">
                <a:solidFill>
                  <a:schemeClr val="bg1"/>
                </a:solidFill>
              </a:rPr>
              <a:t>vs. </a:t>
            </a:r>
            <a:r>
              <a:rPr lang="en-US" sz="3600" dirty="0" smtClean="0">
                <a:solidFill>
                  <a:schemeClr val="bg1"/>
                </a:solidFill>
              </a:rPr>
              <a:t>Dyadic </a:t>
            </a:r>
            <a:r>
              <a:rPr lang="en-US" sz="3600" dirty="0" smtClean="0">
                <a:solidFill>
                  <a:schemeClr val="bg1"/>
                </a:solidFill>
              </a:rPr>
              <a:t>%: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12" y="310896"/>
            <a:ext cx="4266879" cy="6236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625" y="612844"/>
            <a:ext cx="6201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Dec 2016: I discover this computer language called “J,” and I’m motivated by its difficulty and obscurity</a:t>
            </a:r>
          </a:p>
          <a:p>
            <a:endParaRPr lang="en-US" sz="36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Dec-Apr: I study J and develop a way to teach it</a:t>
            </a:r>
          </a:p>
          <a:p>
            <a:endParaRPr lang="en-US" sz="36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Apr 19: J workshop at Stetson for comp. sci. students</a:t>
            </a:r>
          </a:p>
        </p:txBody>
      </p:sp>
    </p:spTree>
    <p:extLst>
      <p:ext uri="{BB962C8B-B14F-4D97-AF65-F5344CB8AC3E}">
        <p14:creationId xmlns:p14="http://schemas.microsoft.com/office/powerpoint/2010/main" val="9493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average of -4 and -7.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44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719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52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031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51" y="5006475"/>
            <a:ext cx="944878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45523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average of -4 and -7.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7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7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54" y="2294374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5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3"/>
            <a:ext cx="944879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8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9" y="2293188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26" y="3850039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52" y="3848853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5420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&gt; 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&lt; 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= 5 &gt; 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 = 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this is really 5&gt;0!)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Examples of binary functions.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&gt; 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&gt; 3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(4&gt;3)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(3&gt;4)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			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Multiplication (‘*’) can be used as “AND”.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4 ≤ 5 (which = 1).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44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8904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52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0312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51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45523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 ≤ 5 (which = 1).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01" y="2739180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9" y="2739180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47" y="2739180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 | 5    NB. e.g., 5/2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6    NB. e.g., 6/2 = 3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| 8    NB. e.g., 8/3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/3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| 102  NB. e.g., 102/4 = 25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863600"/>
            <a:ext cx="87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“Residue” gives the remainder after dividing.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24336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308256"/>
            <a:ext cx="89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7" y="5006475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769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0" y="5006475"/>
            <a:ext cx="944878" cy="1416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1170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05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1" y="5006475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013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5006476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5311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67" y="5006476"/>
            <a:ext cx="944877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2602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0" y="3370143"/>
            <a:ext cx="712379" cy="10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0" y="3370142"/>
            <a:ext cx="712379" cy="106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3370142"/>
            <a:ext cx="712379" cy="106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370139"/>
            <a:ext cx="712379" cy="1068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5" y="3368953"/>
            <a:ext cx="712379" cy="1068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3" y="3370144"/>
            <a:ext cx="712379" cy="1068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3" y="3370140"/>
            <a:ext cx="712379" cy="10680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36" y="3368953"/>
            <a:ext cx="712379" cy="106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73" y="3368953"/>
            <a:ext cx="712379" cy="10680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46" y="4722723"/>
            <a:ext cx="712379" cy="1068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50" y="4722722"/>
            <a:ext cx="712379" cy="1068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4722722"/>
            <a:ext cx="712379" cy="10680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95" y="4722719"/>
            <a:ext cx="712379" cy="10680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5" y="4721533"/>
            <a:ext cx="712379" cy="10680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07" y="4722724"/>
            <a:ext cx="712379" cy="106808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3" y="4722720"/>
            <a:ext cx="712379" cy="10680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16" y="4721533"/>
            <a:ext cx="712379" cy="10680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53" y="4721533"/>
            <a:ext cx="712379" cy="10680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62" y="3368953"/>
            <a:ext cx="712378" cy="10680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18" y="4721533"/>
            <a:ext cx="712378" cy="10680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6" y="4721532"/>
            <a:ext cx="712379" cy="10680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2" y="4721532"/>
            <a:ext cx="712379" cy="10680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2" y="3368953"/>
            <a:ext cx="712379" cy="10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024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5 3 7 9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5 3 7 9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# 1 2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Typing arrays and asking their size: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3 # 10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10 10 10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 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5 5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# 7</a:t>
            </a:r>
          </a:p>
          <a:p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_2 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|domain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Using dyadic “#” for copying: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631696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# 4 5 6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4 4 4 5 5 5 6 6 6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 5 6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4 5 5 6 6 6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4 4 4 4 4 4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# 4 5 6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#4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Automatic element-by-element operations: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0 is not valid)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		NB. 1+ to get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nums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1-6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a die: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 6 6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3 0 2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 6 6 6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cs-CZ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2 2 3 1 </a:t>
            </a:r>
            <a:r>
              <a:rPr lang="cs-CZ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multiple dice: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7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Roll 5 dice.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97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2357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28" y="5014572"/>
            <a:ext cx="944877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0688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5 dice.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9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32" y="4776694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71" y="477669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+/i.10		NB. i.e., 0+1+2+...+9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196" y="1082562"/>
            <a:ext cx="1055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+/?5#6		NB.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dice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do it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again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new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</a:p>
          <a:p>
            <a:endParaRPr lang="da-DK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find average of array 3 5 11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5 11) % (# 3 5 11)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6.33333</a:t>
            </a:r>
          </a:p>
        </p:txBody>
      </p:sp>
    </p:spTree>
    <p:extLst>
      <p:ext uri="{BB962C8B-B14F-4D97-AF65-F5344CB8AC3E}">
        <p14:creationId xmlns:p14="http://schemas.microsoft.com/office/powerpoint/2010/main" val="1036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9932" y="2859168"/>
            <a:ext cx="5910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computer language for mathematical computations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any of 5 dice rolls was a 6 (=1 if yes, =0 if no).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7"/>
            <a:ext cx="944879" cy="1416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21" y="504225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0781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40" y="5042252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400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63" y="5047454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87923" y="5171776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93" y="5014571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2335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647" y="5014571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77407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any of 5 dice rolls was a 6 (=1 if yes, =0 if no</a:t>
            </a:r>
            <a:r>
              <a:rPr lang="en-US" sz="2800" b="1" dirty="0" smtClean="0">
                <a:solidFill>
                  <a:schemeClr val="bg1"/>
                </a:solidFill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4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3" y="2739181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2" y="2739180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78" y="273916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17" y="2739167"/>
            <a:ext cx="944878" cy="1416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4" y="4610656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77" y="46106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6" y="4610655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4610658"/>
            <a:ext cx="944877" cy="14166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51" y="4610654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5" y="4610653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4" y="4610652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40" y="4610638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79" y="4610639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3" y="4610639"/>
            <a:ext cx="944877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4225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temps =: 86 85 83 87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save data into a “variable”: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2899664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variable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3838448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#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341</a:t>
            </a:r>
          </a:p>
        </p:txBody>
      </p:sp>
    </p:spTree>
    <p:extLst>
      <p:ext uri="{BB962C8B-B14F-4D97-AF65-F5344CB8AC3E}">
        <p14:creationId xmlns:p14="http://schemas.microsoft.com/office/powerpoint/2010/main" val="537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monad define</a:t>
            </a:r>
          </a:p>
          <a:p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% (#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also define new verbs.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4143248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5217621"/>
            <a:ext cx="1056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85.25</a:t>
            </a:r>
          </a:p>
        </p:txBody>
      </p:sp>
    </p:spTree>
    <p:extLst>
      <p:ext uri="{BB962C8B-B14F-4D97-AF65-F5344CB8AC3E}">
        <p14:creationId xmlns:p14="http://schemas.microsoft.com/office/powerpoint/2010/main" val="14984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48322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&gt;:?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x#y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479552"/>
            <a:ext cx="936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When defining monads, we can refer to “y”. When defining dyads, we can refer to “x” and “y.”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3759523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4431237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2 2 6 5 3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3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</a:t>
            </a:r>
          </a:p>
          <a:p>
            <a:r>
              <a:rPr lang="is-I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8 12 </a:t>
            </a:r>
            <a:r>
              <a:rPr lang="is-I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</a:t>
            </a:r>
            <a:endParaRPr lang="is-I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load data files and save the data into a variable for further computations.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488" y="2646490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obscure, terse, powerful,</a:t>
            </a:r>
          </a:p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brilliantly designed...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5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4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8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Adverbs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0938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#\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3), (# 3 2), (# 3 2 7), (#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+/\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3), (+/ 3 2), (+/ 3 2 7), (+/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 #\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 2), (# 2 7), (#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 +/\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2 7),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_2 +/\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1152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form, negative </a:t>
            </a:r>
            <a:r>
              <a:rPr lang="en-US" sz="3600" smtClean="0">
                <a:solidFill>
                  <a:schemeClr val="bg1"/>
                </a:solidFill>
              </a:rPr>
              <a:t>left side means “non-overlapping”: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4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5429" y="3109502"/>
            <a:ext cx="748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303" y="825699"/>
            <a:ext cx="623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Example: drop lowest x grades from list y, then average the grades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1197" y="4999074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958733" y="3817388"/>
            <a:ext cx="393895" cy="1181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791114" y="3817388"/>
            <a:ext cx="504082" cy="1880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8918" y="5697415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how many to drop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459919" y="3729829"/>
            <a:ext cx="421147" cy="8759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90898" y="4554647"/>
            <a:ext cx="120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repeat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937925" y="4096076"/>
            <a:ext cx="164429" cy="8147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605" y="4906293"/>
            <a:ext cx="207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drop lowest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5355" y="4169560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sort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3530" y="3977407"/>
            <a:ext cx="1883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ignore first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223760" y="3805335"/>
            <a:ext cx="380063" cy="2907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66117" y="3707249"/>
            <a:ext cx="206879" cy="563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52416" y="5522294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left thing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after right thing is done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141414" y="3851987"/>
            <a:ext cx="249938" cy="17034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121946" y="3817389"/>
            <a:ext cx="71605" cy="4833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1618" y="4239209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Straight Arrow Connector 35"/>
          <p:cNvCxnSpPr>
            <a:stCxn id="39" idx="0"/>
          </p:cNvCxnSpPr>
          <p:nvPr/>
        </p:nvCxnSpPr>
        <p:spPr>
          <a:xfrm flipV="1">
            <a:off x="4229818" y="3747186"/>
            <a:ext cx="1321571" cy="1496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86" y="5243606"/>
            <a:ext cx="114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divide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26382" y="3817390"/>
            <a:ext cx="108171" cy="10498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22832" y="4801237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count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7" grpId="0"/>
      <p:bldP spid="19" grpId="0"/>
      <p:bldP spid="20" grpId="0"/>
      <p:bldP spid="29" grpId="0"/>
      <p:bldP spid="35" grpId="0"/>
      <p:bldP spid="39" grpId="0"/>
      <p:bldP spid="4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5 - 2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5 -~ 2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2 -/\ 10 7 8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_1 4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2 -~/\ 10 7 8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 1 _4</a:t>
            </a:r>
          </a:p>
        </p:txBody>
      </p:sp>
    </p:spTree>
    <p:extLst>
      <p:ext uri="{BB962C8B-B14F-4D97-AF65-F5344CB8AC3E}">
        <p14:creationId xmlns:p14="http://schemas.microsoft.com/office/powerpoint/2010/main" val="3154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983" y="1270114"/>
            <a:ext cx="1042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STAY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IN THE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PLEASANT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TENSE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42257</TotalTime>
  <Words>1082</Words>
  <Application>Microsoft Macintosh PowerPoint</Application>
  <PresentationFormat>Widescreen</PresentationFormat>
  <Paragraphs>480</Paragraphs>
  <Slides>99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American Typewriter Condensed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205</cp:revision>
  <dcterms:created xsi:type="dcterms:W3CDTF">2016-12-12T14:22:26Z</dcterms:created>
  <dcterms:modified xsi:type="dcterms:W3CDTF">2017-12-01T13:58:57Z</dcterms:modified>
</cp:coreProperties>
</file>